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4A259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מחזור</c:v>
                </c:pt>
                <c:pt idx="1">
                  <c:v>רווח גולמי</c:v>
                </c:pt>
                <c:pt idx="2">
                  <c:v>EBITDA</c:v>
                </c:pt>
                <c:pt idx="3">
                  <c:v>רווח תפעולי</c:v>
                </c:pt>
                <c:pt idx="4">
                  <c:v>רווח נקי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18000.0</c:v>
                </c:pt>
                <c:pt idx="1">
                  <c:v>6660.0</c:v>
                </c:pt>
                <c:pt idx="2">
                  <c:v>2284.0</c:v>
                </c:pt>
                <c:pt idx="3">
                  <c:v>2034.0</c:v>
                </c:pt>
                <c:pt idx="4">
                  <c:v>1381.0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F3A5F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מחזור</c:v>
                </c:pt>
                <c:pt idx="1">
                  <c:v>רווח גולמי</c:v>
                </c:pt>
                <c:pt idx="2">
                  <c:v>EBITDA</c:v>
                </c:pt>
                <c:pt idx="3">
                  <c:v>רווח תפעולי</c:v>
                </c:pt>
                <c:pt idx="4">
                  <c:v>רווח נקי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20160.0</c:v>
                </c:pt>
                <c:pt idx="1">
                  <c:v>6854.4</c:v>
                </c:pt>
                <c:pt idx="2">
                  <c:v>1792.4</c:v>
                </c:pt>
                <c:pt idx="3">
                  <c:v>1472.4</c:v>
                </c:pt>
                <c:pt idx="4">
                  <c:v>895.4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>
                  <a:solidFill>
                    <a:srgbClr val="1A1A1A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overlap val="-2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300">
                <a:solidFill>
                  <a:srgbClr val="1A1A1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6EB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300"/>
          </a:pPr>
        </a:p>
      </c:txPr>
    </c:legend>
    <c:dispBlanksAs val="gap"/>
  </c:chart>
  <c:txPr>
    <a:bodyPr/>
    <a:lstStyle/>
    <a:p>
      <a:pPr>
        <a:defRPr sz="12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4A259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שכר</c:v>
                </c:pt>
                <c:pt idx="1">
                  <c:v>הנהלה וכלליות</c:v>
                </c:pt>
              </c:strCache>
            </c:strRef>
          </c:cat>
          <c:val>
            <c:numRef>
              <c:f>Sheet1!$B$2:$B$3</c:f>
              <c:numCache>
                <c:formatCode>0.0"%"</c:formatCode>
                <c:ptCount val="2"/>
                <c:pt idx="0">
                  <c:v>13.9</c:v>
                </c:pt>
                <c:pt idx="1">
                  <c:v>4.8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F3A5F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שכר</c:v>
                </c:pt>
                <c:pt idx="1">
                  <c:v>הנהלה וכלליות</c:v>
                </c:pt>
              </c:strCache>
            </c:strRef>
          </c:cat>
          <c:val>
            <c:numRef>
              <c:f>Sheet1!$C$2:$C$3</c:f>
              <c:numCache>
                <c:formatCode>0.0"%"</c:formatCode>
                <c:ptCount val="2"/>
                <c:pt idx="0">
                  <c:v>15.1</c:v>
                </c:pt>
                <c:pt idx="1">
                  <c:v>4.5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200">
                  <a:solidFill>
                    <a:srgbClr val="1A1A1A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300">
                <a:solidFill>
                  <a:srgbClr val="1A1A1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6EB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300"/>
          </a:pPr>
        </a:p>
      </c:txPr>
    </c:legend>
    <c:dispBlanksAs val="gap"/>
  </c:chart>
  <c:txPr>
    <a:bodyPr/>
    <a:lstStyle/>
    <a:p>
      <a:pPr>
        <a:defRPr sz="12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רווח נקי
▲ 895</c:v>
                </c:pt>
                <c:pt idx="1">
                  <c:v>גידול בהון החוזר
▼ 1,295</c:v>
                </c:pt>
                <c:pt idx="2">
                  <c:v>השקעה ברכוש קבוע
▼ 1,220</c:v>
                </c:pt>
                <c:pt idx="3">
                  <c:v>דיבידנד ששולם
▼ 600</c:v>
                </c:pt>
                <c:pt idx="4">
                  <c:v>שאר הגורמים
▼ 80</c:v>
                </c:pt>
                <c:pt idx="5">
                  <c:v>שינוי במזומנים
▼ 2,300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-400.0</c:v>
                </c:pt>
                <c:pt idx="3">
                  <c:v>-1620.0</c:v>
                </c:pt>
                <c:pt idx="4">
                  <c:v>-2220.0</c:v>
                </c:pt>
                <c:pt idx="5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up</c:v>
                </c:pt>
              </c:strCache>
            </c:strRef>
          </c:tx>
          <c:invertIfNegative val="0"/>
          <c:dPt>
            <c:idx val="0"/>
            <c:invertIfNegative val="0"/>
            <c:spPr>
              <a:solidFill>
                <a:srgbClr val="1F3A5F"/>
              </a:solidFill>
            </c:spPr>
          </c:dPt>
          <c:dPt>
            <c:idx val="1"/>
            <c:invertIfNegative val="0"/>
            <c:spPr>
              <a:solidFill>
                <a:srgbClr val="F4A259"/>
              </a:solidFill>
            </c:spPr>
          </c:dPt>
          <c:dPt>
            <c:idx val="2"/>
            <c:invertIfNegative val="0"/>
            <c:spPr>
              <a:solidFill>
                <a:srgbClr val="F4A259"/>
              </a:solidFill>
            </c:spPr>
          </c:dPt>
          <c:dPt>
            <c:idx val="3"/>
            <c:invertIfNegative val="0"/>
            <c:spPr>
              <a:solidFill>
                <a:srgbClr val="F4A259"/>
              </a:solidFill>
            </c:spPr>
          </c:dPt>
          <c:dPt>
            <c:idx val="4"/>
            <c:invertIfNegative val="0"/>
            <c:spPr>
              <a:solidFill>
                <a:srgbClr val="F4A259"/>
              </a:solidFill>
            </c:spPr>
          </c:dPt>
          <c:dPt>
            <c:idx val="5"/>
            <c:invertIfNegative val="0"/>
            <c:spPr>
              <a:solidFill>
                <a:srgbClr val="1F3A5F"/>
              </a:solidFill>
            </c:spPr>
          </c:dPt>
          <c:cat>
            <c:strRef>
              <c:f>Sheet1!$A$2:$A$7</c:f>
              <c:strCache>
                <c:ptCount val="6"/>
                <c:pt idx="0">
                  <c:v>רווח נקי
▲ 895</c:v>
                </c:pt>
                <c:pt idx="1">
                  <c:v>גידול בהון החוזר
▼ 1,295</c:v>
                </c:pt>
                <c:pt idx="2">
                  <c:v>השקעה ברכוש קבוע
▼ 1,220</c:v>
                </c:pt>
                <c:pt idx="3">
                  <c:v>דיבידנד ששולם
▼ 600</c:v>
                </c:pt>
                <c:pt idx="4">
                  <c:v>שאר הגורמים
▼ 80</c:v>
                </c:pt>
                <c:pt idx="5">
                  <c:v>שינוי במזומנים
▼ 2,300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895.4</c:v>
                </c:pt>
                <c:pt idx="1">
                  <c:v>895.4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down</c:v>
                </c:pt>
              </c:strCache>
            </c:strRef>
          </c:tx>
          <c:invertIfNegative val="0"/>
          <c:dPt>
            <c:idx val="0"/>
            <c:invertIfNegative val="0"/>
            <c:spPr>
              <a:solidFill>
                <a:srgbClr val="1F3A5F"/>
              </a:solidFill>
            </c:spPr>
          </c:dPt>
          <c:dPt>
            <c:idx val="1"/>
            <c:invertIfNegative val="0"/>
            <c:spPr>
              <a:solidFill>
                <a:srgbClr val="F4A259"/>
              </a:solidFill>
            </c:spPr>
          </c:dPt>
          <c:dPt>
            <c:idx val="2"/>
            <c:invertIfNegative val="0"/>
            <c:spPr>
              <a:solidFill>
                <a:srgbClr val="F4A259"/>
              </a:solidFill>
            </c:spPr>
          </c:dPt>
          <c:dPt>
            <c:idx val="3"/>
            <c:invertIfNegative val="0"/>
            <c:spPr>
              <a:solidFill>
                <a:srgbClr val="F4A259"/>
              </a:solidFill>
            </c:spPr>
          </c:dPt>
          <c:dPt>
            <c:idx val="4"/>
            <c:invertIfNegative val="0"/>
            <c:spPr>
              <a:solidFill>
                <a:srgbClr val="F4A259"/>
              </a:solidFill>
            </c:spPr>
          </c:dPt>
          <c:dPt>
            <c:idx val="5"/>
            <c:invertIfNegative val="0"/>
            <c:spPr>
              <a:solidFill>
                <a:srgbClr val="1F3A5F"/>
              </a:solidFill>
            </c:spPr>
          </c:dPt>
          <c:cat>
            <c:strRef>
              <c:f>Sheet1!$A$2:$A$7</c:f>
              <c:strCache>
                <c:ptCount val="6"/>
                <c:pt idx="0">
                  <c:v>רווח נקי
▲ 895</c:v>
                </c:pt>
                <c:pt idx="1">
                  <c:v>גידול בהון החוזר
▼ 1,295</c:v>
                </c:pt>
                <c:pt idx="2">
                  <c:v>השקעה ברכוש קבוע
▼ 1,220</c:v>
                </c:pt>
                <c:pt idx="3">
                  <c:v>דיבידנד ששולם
▼ 600</c:v>
                </c:pt>
                <c:pt idx="4">
                  <c:v>שאר הגורמים
▼ 80</c:v>
                </c:pt>
                <c:pt idx="5">
                  <c:v>שינוי במזומנים
▼ 2,300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0.0</c:v>
                </c:pt>
                <c:pt idx="1">
                  <c:v>-400.0</c:v>
                </c:pt>
                <c:pt idx="2">
                  <c:v>-1220.0</c:v>
                </c:pt>
                <c:pt idx="3">
                  <c:v>-600.0</c:v>
                </c:pt>
                <c:pt idx="4">
                  <c:v>-80.0</c:v>
                </c:pt>
                <c:pt idx="5">
                  <c:v>-2300.0</c:v>
                </c:pt>
              </c:numCache>
            </c:numRef>
          </c:val>
        </c:ser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6EB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2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4A259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אשראי בנקאי</c:v>
                </c:pt>
                <c:pt idx="1">
                  <c:v>הלוואות לזמן ארוך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900.0</c:v>
                </c:pt>
                <c:pt idx="1">
                  <c:v>2500.0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F3A5F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אשראי בנקאי</c:v>
                </c:pt>
                <c:pt idx="1">
                  <c:v>הלוואות לזמן ארוך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400.0</c:v>
                </c:pt>
                <c:pt idx="1">
                  <c:v>2600.0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>
                  <a:solidFill>
                    <a:srgbClr val="1A1A1A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300">
                <a:solidFill>
                  <a:srgbClr val="1A1A1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6EB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300"/>
          </a:pPr>
        </a:p>
      </c:txPr>
    </c:legend>
    <c:dispBlanksAs val="gap"/>
  </c:chart>
  <c:txPr>
    <a:bodyPr/>
    <a:lstStyle/>
    <a:p>
      <a:pPr>
        <a:defRPr sz="12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4A259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סה"כ השקעות ורכוש קבוע</c:v>
                </c:pt>
                <c:pt idx="1">
                  <c:v>הון עצמי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2200.0</c:v>
                </c:pt>
                <c:pt idx="1">
                  <c:v>4900.0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F3A5F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סה"כ השקעות ורכוש קבוע</c:v>
                </c:pt>
                <c:pt idx="1">
                  <c:v>הון עצמי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3100.0</c:v>
                </c:pt>
                <c:pt idx="1">
                  <c:v>5195.4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200">
                  <a:solidFill>
                    <a:srgbClr val="1A1A1A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300">
                <a:solidFill>
                  <a:srgbClr val="1A1A1A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6EB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300"/>
          </a:pPr>
        </a:p>
      </c:txPr>
    </c:legend>
    <c:dispBlanksAs val="gap"/>
  </c:chart>
  <c:txPr>
    <a:bodyPr/>
    <a:lstStyle/>
    <a:p>
      <a:pPr>
        <a:defRPr sz="12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9768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297680"/>
            <a:ext cx="3047923" cy="128016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923" y="4297680"/>
            <a:ext cx="3047923" cy="128016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7" y="4297680"/>
            <a:ext cx="3047923" cy="128016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3771" y="4297680"/>
            <a:ext cx="3047923" cy="128016"/>
          </a:xfrm>
          <a:prstGeom prst="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1277295" cy="9144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4000" b="1" lang="he-IL" altLang="en-US">
                <a:solidFill>
                  <a:srgbClr val="FFFFFF"/>
                </a:solidFill>
                <a:latin typeface="Arial"/>
                <a:cs typeface="Arial"/>
              </a:rPr>
              <a:t>ניתוח דוחות כספיים לשנת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240280"/>
            <a:ext cx="11277295" cy="82296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0" lang="he-IL" altLang="en-US">
                <a:solidFill>
                  <a:srgbClr val="FFFFFF"/>
                </a:solidFill>
                <a:latin typeface="Arial"/>
                <a:cs typeface="Arial"/>
              </a:rPr>
              <a:t>חברת אופק מערכות בע"מ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46320"/>
            <a:ext cx="11277295" cy="5486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2200" b="0" lang="he-IL" altLang="en-US">
                <a:solidFill>
                  <a:srgbClr val="1A1A1A"/>
                </a:solidFill>
                <a:latin typeface="Arial"/>
                <a:cs typeface="Arial"/>
              </a:rPr>
              <a:t>בהשוואה לשנת 2024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548640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מצגת ניהולית לדיון עם רואה החשבון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הקדמה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417320"/>
            <a:ext cx="9814255" cy="4846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לכבוד</a:t>
            </a:r>
          </a:p>
          <a:p>
            <a:pPr rtl="1" algn="r"/>
            <a:r>
              <a:rPr sz="1800" b="1" lang="he-IL" altLang="en-US">
                <a:solidFill>
                  <a:srgbClr val="1A1A1A"/>
                </a:solidFill>
                <a:latin typeface="Arial"/>
                <a:cs typeface="Arial"/>
              </a:rPr>
              <a:t>הנהלת חברת אופק מערכות בע"מ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 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שלום רב,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 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אנו מתכבדים להגיש לכם, יחד עם הדוחות הכספיים לשנת 2025, גם את ניתוח הנתונים העולים מהם. מטרת הניתוח היא להציג בצורה פשוטה וברורה את התמונה העסקית – הצמיחה, הרווחיות, המזומנים והנושאים שכדאי לתת עליהם את הדעת.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 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אנו זמינים לכל שאלה בנדון.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 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בכבוד רב,</a:t>
            </a:r>
          </a:p>
          <a:p>
            <a:pPr rtl="1" algn="r"/>
            <a:r>
              <a:rPr sz="1800" b="1" lang="he-IL" altLang="en-US">
                <a:solidFill>
                  <a:srgbClr val="1A1A1A"/>
                </a:solidFill>
                <a:latin typeface="Arial"/>
                <a:cs typeface="Arial"/>
              </a:rPr>
              <a:t>קינן ושות' רואי חשבון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תמונת מצב כללית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– 2025 בהשוואה ל־2024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9086621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679631" y="128016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78061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מחזור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8061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20.2 מיליון 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78061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18 מיליון ₪  ·  ▲ 12%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0147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03157" y="1280160"/>
            <a:ext cx="54864" cy="118872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1587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רווח גולמי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1587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B998B"/>
                </a:solidFill>
                <a:latin typeface="Arial"/>
                <a:cs typeface="Arial"/>
              </a:rPr>
              <a:t>6.9 מיליון 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1587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6.7 מיליון ₪  ·  ▲ 3%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33673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926683" y="1280160"/>
            <a:ext cx="54864" cy="1188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25113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EBITDA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5113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F4A259"/>
                </a:solidFill>
                <a:latin typeface="Arial"/>
                <a:cs typeface="Arial"/>
              </a:rPr>
              <a:t>1.8 מיליון 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5113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2.3 מיליון ₪  ·  ▼ 22%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050209" y="1280160"/>
            <a:ext cx="54864" cy="1188720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רווח תפעולי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6C5B7B"/>
                </a:solidFill>
                <a:latin typeface="Arial"/>
                <a:cs typeface="Arial"/>
              </a:rPr>
              <a:t>1.5 מיליון ₪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2 מיליון ₪  ·  ▼ 28%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27796" y="2606040"/>
            <a:ext cx="3606698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679631" y="2606040"/>
            <a:ext cx="54864" cy="1188720"/>
          </a:xfrm>
          <a:prstGeom prst="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19236" y="2660904"/>
            <a:ext cx="3378098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רווח נקי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19236" y="2971800"/>
            <a:ext cx="3378098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3A86FF"/>
                </a:solidFill>
                <a:latin typeface="Arial"/>
                <a:cs typeface="Arial"/>
              </a:rPr>
              <a:t>895 אלף ₪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19236" y="3410712"/>
            <a:ext cx="3378098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1.4 מיליון ₪  ·  ▼ 35%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92498" y="2606040"/>
            <a:ext cx="3606698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844332" y="2606040"/>
            <a:ext cx="54864" cy="1188720"/>
          </a:xfrm>
          <a:prstGeom prst="rect">
            <a:avLst/>
          </a:prstGeom>
          <a:solidFill>
            <a:srgbClr val="8A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83938" y="2660904"/>
            <a:ext cx="3378098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מזומנים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3938" y="2971800"/>
            <a:ext cx="3378098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8AB17D"/>
                </a:solidFill>
                <a:latin typeface="Arial"/>
                <a:cs typeface="Arial"/>
              </a:rPr>
              <a:t>900 אלף ₪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3938" y="3410712"/>
            <a:ext cx="3378098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3.2 מיליון ₪  ·  ▼ 72%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2606040"/>
            <a:ext cx="3606698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009034" y="260604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2660904"/>
            <a:ext cx="3378098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הון עצמי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8640" y="2971800"/>
            <a:ext cx="3378098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5.2 מיליון ₪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3410712"/>
            <a:ext cx="3378098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4.9 מיליון ₪  ·  ▲ 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3904488"/>
            <a:ext cx="11277295" cy="36576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800" b="1" lang="he-IL" altLang="en-US">
                <a:solidFill>
                  <a:srgbClr val="1F3A5F"/>
                </a:solidFill>
                <a:latin typeface="Arial"/>
                <a:cs typeface="Arial"/>
              </a:rPr>
              <a:t>בשורה התחתונה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4315968"/>
            <a:ext cx="11277295" cy="1947671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החברה המשיכה לצמוח השנה עם גידול של 12% במחזור, אך חלק מהצמיחה לא תורגם לרווח עקב ירידה בשיעור הרווח הגולמי ועלייה בהוצאות שכר: שיעור הרווח התפעולי ירד מ־11.3% ל־7.3%.</a:t>
            </a:r>
          </a:p>
          <a:p>
            <a:pPr rtl="1" algn="r"/>
            <a:r>
              <a:rPr sz="18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רווח נקי של כ־895 אלף ₪, יתרת המזומנים ירדה בכ־2.3 מיליון ₪.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רווח והפסד – שנה מול שנה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בש"ח, כמו בדוחות הכספיים; אחוזים מתוך ההכנסות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706727" y="1371600"/>
          <a:ext cx="8778240" cy="4663440"/>
        </p:xfrm>
        <a:graphic>
          <a:graphicData uri="http://schemas.openxmlformats.org/drawingml/2006/table">
            <a:tbl>
              <a:tblPr firstRow="0" bandRow="0" rtl="1">
                <a:tableStyleId>{5C22544A-7EE6-4342-B048-85BDC9FD1C3A}</a:tableStyleId>
              </a:tblPr>
              <a:tblGrid>
                <a:gridCol w="2423160"/>
                <a:gridCol w="1417320"/>
                <a:gridCol w="1188720"/>
                <a:gridCol w="1417320"/>
                <a:gridCol w="1188720"/>
                <a:gridCol w="1143000"/>
              </a:tblGrid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סעיף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2025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 מההכנסות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2024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 מההכנסות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שינוי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מחזור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20,160,000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100.0%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18,000,000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100.0%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▲ 12%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עלות המכר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13,305,600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66.0%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11,340,000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63.0%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17%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רווח גולמי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6,854,400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34.0%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6,660,000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37.0%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▲ 3%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שכר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3,050,000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15.1%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2,500,000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13.9%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22%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שכירות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480,000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2.4%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460,000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2.6%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4%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פרסום ושיווק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620,000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3.1%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540,000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15%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הנהלה וכלליות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900,000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4.5%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870,000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4.8%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3%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פחת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320,000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1.6%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250,000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1.4%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28%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ביטוחים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12,000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0.1%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0.0%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100%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רווח תפעולי (לפני מימון)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1,472,400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7.3%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2,034,000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11.3%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▼ 28%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בתוספת: פחת והפחתות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320,000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1.6%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250,000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1.4%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28%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EBITDA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1,792,400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8.9%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2,284,000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12.7%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▼ 22%</a:t>
                      </a:r>
                    </a:p>
                  </a:txBody>
                  <a:tcPr anchor="ctr" marT="9144" marB="9144" marL="73152" marR="73152">
                    <a:solidFill>
                      <a:srgbClr val="FDEBD3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הוצאות מימון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310,000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1.5%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240,000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1.3%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29%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רווח לפני מס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1,162,400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5.8%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1,794,000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10.0%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▼ 35%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מסים על הכנסה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267,000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1.3%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413,000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2.3%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▼ 35%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rtl="1" algn="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רווח נקי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895,400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4.4%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1,381,000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7.7%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200" b="1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▼ 35%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מכירות ורווחיות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EBITDA = רווח תפעולי לפני פחת (לפני מימון, בלי הכנסות והוצאות אחרות)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9086621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679631" y="128016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78061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מחזור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8061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20.2 מיליון 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78061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18 מיליון ₪  ·  ▲ 12%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0147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03157" y="1280160"/>
            <a:ext cx="54864" cy="118872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1587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שיעור רווח גולמי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1587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B998B"/>
                </a:solidFill>
                <a:latin typeface="Arial"/>
                <a:cs typeface="Arial"/>
              </a:rPr>
              <a:t>34.0%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1587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37.0%  ·  ▼ 3.0 נק׳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33673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926683" y="1280160"/>
            <a:ext cx="54864" cy="1188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25113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EBITDA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5113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F4A259"/>
                </a:solidFill>
                <a:latin typeface="Arial"/>
                <a:cs typeface="Arial"/>
              </a:rPr>
              <a:t>1.8 מיליון 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25113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8.9% מהמחזור  ·  2024: 12.7%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050209" y="1280160"/>
            <a:ext cx="54864" cy="1188720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שיעור רווח תפעולי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6C5B7B"/>
                </a:solidFill>
                <a:latin typeface="Arial"/>
                <a:cs typeface="Arial"/>
              </a:rPr>
              <a:t>7.3%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11.3%  ·  ▼ 4.0 נק׳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2724912"/>
            <a:ext cx="5394960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באלפי ₪</a:t>
            </a:r>
          </a:p>
        </p:txBody>
      </p:sp>
      <p:graphicFrame>
        <p:nvGraphicFramePr>
          <p:cNvPr id="28" name="Chart 27"/>
          <p:cNvGraphicFramePr>
            <a:graphicFrameLocks noGrp="1"/>
          </p:cNvGraphicFramePr>
          <p:nvPr/>
        </p:nvGraphicFramePr>
        <p:xfrm>
          <a:off x="457200" y="3017520"/>
          <a:ext cx="5394960" cy="324611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9" name="Oval 28"/>
          <p:cNvSpPr/>
          <p:nvPr/>
        </p:nvSpPr>
        <p:spPr>
          <a:xfrm>
            <a:off x="11505895" y="2735453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56655" y="2697480"/>
            <a:ext cx="5212079" cy="11569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הגידול של 12% במכירות, שיעור הרווח הגולמי ירד מ־37.0% ל־34.0%. אילו שיעור הרווח הגולמי של השנה הקודמת היה נשמר, הרווח הגולמי השנה היה גבוה בכ־605 אלף ₪. הירידה מצביעה על עלייה יחסית בעלויות הישירות או על שינוי בתמהיל המכירות; לקביעת הגורם יש לבחון את פירוט העלויות והמוצרים.</a:t>
            </a:r>
          </a:p>
        </p:txBody>
      </p:sp>
      <p:sp>
        <p:nvSpPr>
          <p:cNvPr id="31" name="Oval 30"/>
          <p:cNvSpPr/>
          <p:nvPr/>
        </p:nvSpPr>
        <p:spPr>
          <a:xfrm>
            <a:off x="11505895" y="4093590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56655" y="4055617"/>
            <a:ext cx="5212079" cy="712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המחזור גדל ב־12%, אך הרווח התפעולי ירד ב־28% – מ־2 מיליון ₪ ל־1.5 מיליון ₪. שיעור הרווח התפעולי ירד מ־11.3% ל־7.3%: מכל 100 ₪ מכירות נשאר פחות רווח מהפעילות.</a:t>
            </a:r>
          </a:p>
        </p:txBody>
      </p:sp>
      <p:sp>
        <p:nvSpPr>
          <p:cNvPr id="33" name="Oval 32"/>
          <p:cNvSpPr/>
          <p:nvPr/>
        </p:nvSpPr>
        <p:spPr>
          <a:xfrm>
            <a:off x="11505895" y="5007228"/>
            <a:ext cx="182880" cy="18288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56655" y="4969256"/>
            <a:ext cx="5212079" cy="4902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המחזור עלה ב־12%, מ־18 מיליון ₪ ל־20.2 מיליון ₪ – תוספת של כ־2.2 מיליון ₪ במכירות.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הוצאות מרכזיות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פירוט מתוך הביאור לדוחות הכספיים, בש"ח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35427" y="1325880"/>
          <a:ext cx="6720840" cy="2633472"/>
        </p:xfrm>
        <a:graphic>
          <a:graphicData uri="http://schemas.openxmlformats.org/drawingml/2006/table">
            <a:tbl>
              <a:tblPr firstRow="0" bandRow="0" rtl="1">
                <a:tableStyleId>{5C22544A-7EE6-4342-B048-85BDC9FD1C3A}</a:tableStyleId>
              </a:tblPr>
              <a:tblGrid>
                <a:gridCol w="2514600"/>
                <a:gridCol w="1463040"/>
                <a:gridCol w="1463040"/>
                <a:gridCol w="1280160"/>
              </a:tblGrid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סעיף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2025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2024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שינוי</a:t>
                      </a:r>
                    </a:p>
                  </a:txBody>
                  <a:tcPr anchor="ctr" marT="9144" marB="9144" marL="73152" marR="73152">
                    <a:solidFill>
                      <a:srgbClr val="1F3A5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שכר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3,050,000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2,500,000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22%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שכירות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480,000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460,000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4%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פרסום ושיווק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620,000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540,000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15%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הנהלה וכלליות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900,000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870,000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3%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פחת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320,000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250,000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28%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ביטוחים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12,000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6,000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0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100%</a:t>
                      </a:r>
                    </a:p>
                  </a:txBody>
                  <a:tcPr anchor="ctr" marT="9144" marB="9144" marL="73152" marR="73152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rtl="1" algn="r"/>
                      <a:r>
                        <a:rPr sz="13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סך הכול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5,382,000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1A1A1A"/>
                          </a:solidFill>
                          <a:latin typeface="Arial"/>
                          <a:cs typeface="Arial"/>
                        </a:rPr>
                        <a:t>4,626,000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300" b="1" lang="he-IL" altLang="en-US">
                          <a:solidFill>
                            <a:srgbClr val="C62828"/>
                          </a:solidFill>
                          <a:latin typeface="Arial"/>
                          <a:cs typeface="Arial"/>
                        </a:rPr>
                        <a:t>▲ 16%</a:t>
                      </a:r>
                    </a:p>
                  </a:txBody>
                  <a:tcPr anchor="ctr" marT="9144" marB="9144" marL="73152" marR="73152">
                    <a:solidFill>
                      <a:srgbClr val="E8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הוצאות מרכזיות – הסעיפים המרכזיים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סעיפים של לפחות 3.5% מהמחזור  ·  סך הביאור 5.4 מיליון ₪ – 26.7% מהמחזור (2024: 25.7%)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399032"/>
            <a:ext cx="11277295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באחוזים מהמחזור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57200" y="1691640"/>
          <a:ext cx="11277295" cy="2743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Oval 8"/>
          <p:cNvSpPr/>
          <p:nvPr/>
        </p:nvSpPr>
        <p:spPr>
          <a:xfrm>
            <a:off x="11505895" y="4609973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4572000"/>
            <a:ext cx="10911535" cy="2679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הוצאות שכר עלו ב־22% (כ־550 אלף ₪), לעומת גידול של 12% בלבד במחזור. כתוצאה מכך משקלן עלה מ־13.9% ל־15.1% מהמכירות.</a:t>
            </a:r>
          </a:p>
        </p:txBody>
      </p:sp>
      <p:sp>
        <p:nvSpPr>
          <p:cNvPr id="11" name="5-Point Star 10"/>
          <p:cNvSpPr/>
          <p:nvPr/>
        </p:nvSpPr>
        <p:spPr>
          <a:xfrm>
            <a:off x="11478463" y="5051679"/>
            <a:ext cx="237744" cy="237744"/>
          </a:xfrm>
          <a:prstGeom prst="star5">
            <a:avLst/>
          </a:prstGeom>
          <a:solidFill>
            <a:srgbClr val="F9A8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5041138"/>
            <a:ext cx="10911535" cy="2679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1" lang="he-IL" altLang="en-US">
                <a:solidFill>
                  <a:srgbClr val="F9A825"/>
                </a:solidFill>
                <a:latin typeface="Arial"/>
                <a:cs typeface="Arial"/>
              </a:rPr>
              <a:t>הזדמנות | </a:t>
            </a:r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המחשה: אילו הוצאות שכר היו גדלות בקצב המחזור (12%), הן היו נמוכות בכ־250 אלף ₪, והרווח התפעולי היה גבוה באותו סכום.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מזומנים ותזרים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9086621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679631" y="128016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78061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רווח נקי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78061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895 אלף 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8061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1.4 מיליון ₪  ·  ▼ 35%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147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03157" y="1280160"/>
            <a:ext cx="54864" cy="118872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1587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שינוי ביתרת המזומנים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1587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100" b="1" lang="he-IL" altLang="en-US">
                <a:solidFill>
                  <a:srgbClr val="1B998B"/>
                </a:solidFill>
                <a:latin typeface="Arial"/>
                <a:cs typeface="Arial"/>
              </a:rPr>
              <a:t>ירידה 2.3 מיליון 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1587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מ־3.2 מיליון ₪ ל־900 אלף ₪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33673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26683" y="1280160"/>
            <a:ext cx="54864" cy="1188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25113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יתרת מזומנים בסוף השנה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5113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F4A259"/>
                </a:solidFill>
                <a:latin typeface="Arial"/>
                <a:cs typeface="Arial"/>
              </a:rPr>
              <a:t>900 אלף 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5113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3.2 מיליון ₪  ·  ▼ 72%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050209" y="1280160"/>
            <a:ext cx="54864" cy="1188720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תזרים מפעילות שוטפת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100" b="1" lang="he-IL" altLang="en-US">
                <a:solidFill>
                  <a:srgbClr val="6C5B7B"/>
                </a:solidFill>
                <a:latin typeface="Arial"/>
                <a:cs typeface="Arial"/>
              </a:rPr>
              <a:t>שלילי 80 אלף ₪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1.9 מיליון ₪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2724912"/>
            <a:ext cx="5394960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מהרווח למזומן, באלפי ₪ (על בסיס דוח התזרים והמאזן)</a:t>
            </a:r>
          </a:p>
        </p:txBody>
      </p:sp>
      <p:graphicFrame>
        <p:nvGraphicFramePr>
          <p:cNvPr id="27" name="Chart 26"/>
          <p:cNvGraphicFramePr>
            <a:graphicFrameLocks noGrp="1"/>
          </p:cNvGraphicFramePr>
          <p:nvPr/>
        </p:nvGraphicFramePr>
        <p:xfrm>
          <a:off x="457200" y="3017520"/>
          <a:ext cx="5394960" cy="324611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8" name="Oval 27"/>
          <p:cNvSpPr/>
          <p:nvPr/>
        </p:nvSpPr>
        <p:spPr>
          <a:xfrm>
            <a:off x="11505895" y="2735453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56655" y="2697480"/>
            <a:ext cx="5212079" cy="934719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רווח נקי של כ־895 אלף ₪, יתרת המזומנים ירדה בכ־2.3 מיליון ₪ (מ־3.2 מיליון ₪ ל־900 אלף ₪). הפער נובע בעיקר מגידול בהון החוזר (כ־1.3 מיליון ₪), השקעה ברכוש קבוע (כ־1.2 מיליון ₪) ודיבידנד ששולם (כ־600 אלף ₪).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יחסים פיננסיים עיקריים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8127796" y="1188720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679631" y="1188720"/>
            <a:ext cx="54864" cy="132588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19236" y="1234440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יחס חוב להון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19236" y="1517904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סך התחייבויות ÷ הון עצמי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9236" y="1847088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1F3A5F"/>
                </a:solidFill>
                <a:latin typeface="Arial"/>
                <a:cs typeface="Arial"/>
              </a:rPr>
              <a:t>1.28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9236" y="2185416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1.21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2498" y="1188720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844332" y="1188720"/>
            <a:ext cx="54864" cy="132588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3938" y="1234440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יחס הון עצמי למאזן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3938" y="1517904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הון עצמי ÷ סך המאזן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3938" y="1847088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1B998B"/>
                </a:solidFill>
                <a:latin typeface="Arial"/>
                <a:cs typeface="Arial"/>
              </a:rPr>
              <a:t>44.0%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3938" y="2185416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45.2%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1188720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09034" y="1188720"/>
            <a:ext cx="54864" cy="132588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1234440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יחס שוטף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1517904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רכוש שוטף ÷ התחייבויות שוטפות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1847088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F4A259"/>
                </a:solidFill>
                <a:latin typeface="Arial"/>
                <a:cs typeface="Arial"/>
              </a:rPr>
              <a:t>2.17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2185416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2.52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27796" y="2633472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679631" y="2633472"/>
            <a:ext cx="54864" cy="1325880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19236" y="2679191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יחס מהיר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9236" y="2962656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רכוש שוטף בניכוי מלאי ÷ התחייבויות שוטפות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9236" y="3291839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6C5B7B"/>
                </a:solidFill>
                <a:latin typeface="Arial"/>
                <a:cs typeface="Arial"/>
              </a:rPr>
              <a:t>1.53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9236" y="3630168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2.02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92498" y="2633472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844332" y="2633472"/>
            <a:ext cx="54864" cy="1325880"/>
          </a:xfrm>
          <a:prstGeom prst="rect">
            <a:avLst/>
          </a:prstGeom>
          <a:solidFill>
            <a:srgbClr val="3A8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83938" y="2679191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תשואה על ההון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83938" y="2962656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רווח נקי ÷ הון עצמי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83938" y="3291839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3A86FF"/>
                </a:solidFill>
                <a:latin typeface="Arial"/>
                <a:cs typeface="Arial"/>
              </a:rPr>
              <a:t>17.2%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83938" y="3630168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28.2%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2633472"/>
            <a:ext cx="3606698" cy="13258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009034" y="2633472"/>
            <a:ext cx="54864" cy="1325880"/>
          </a:xfrm>
          <a:prstGeom prst="rect">
            <a:avLst/>
          </a:prstGeom>
          <a:solidFill>
            <a:srgbClr val="8A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2679191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שיעור רווח נקי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8640" y="2962656"/>
            <a:ext cx="3378098" cy="3474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050" b="0" lang="he-IL" altLang="en-US">
                <a:solidFill>
                  <a:srgbClr val="1A1A1A"/>
                </a:solidFill>
                <a:latin typeface="Arial"/>
                <a:cs typeface="Arial"/>
              </a:rPr>
              <a:t>רווח נקי ÷ הכנסות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8640" y="3291839"/>
            <a:ext cx="3378098" cy="384048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200" b="1" lang="he-IL" altLang="en-US">
                <a:solidFill>
                  <a:srgbClr val="8AB17D"/>
                </a:solidFill>
                <a:latin typeface="Arial"/>
                <a:cs typeface="Arial"/>
              </a:rPr>
              <a:t>4.4%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3630168"/>
            <a:ext cx="3378098" cy="292608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2024: 7.7%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7200" y="4087368"/>
            <a:ext cx="11277295" cy="2176272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94360" y="4142231"/>
            <a:ext cx="1100297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F3A5F"/>
                </a:solidFill>
                <a:latin typeface="Arial"/>
                <a:cs typeface="Arial"/>
              </a:rPr>
              <a:t>מה המשמעות של כל יחס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64427" y="4498848"/>
            <a:ext cx="5432907" cy="17190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יחס חוב להון: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מראה כמה החברה נשענת על חובות לעומת הכסף שהבעלים השקיעו בה. יחס גבוה = יותר מינוף ותלות במימון חיצוני; יחס נמוך = מבנה פיננסי יציב יותר.</a:t>
            </a:r>
          </a:p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יחס הון עצמי למאזן: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מראה איזה חלק מנכסי החברה ממומן מההון העצמי שלה ולא מחובות. ככל שהיחס גבוה יותר, לחברה בדרך כלל יש בסיס פיננסי חזק יותר.</a:t>
            </a:r>
          </a:p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יחס שוטף: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בודק האם לחברה יש מספיק נכסים שאמורים להפוך לכסף בטווח הקצר כדי לשלם את ההתחייבויות הקרובות שלה. מעל 1 בדרך כלל מעיד על כיסוי טוב יותר של החובות השוטפים.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59" y="4498848"/>
            <a:ext cx="5432907" cy="1719072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יחס מהיר: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בודק את יכולת החברה לשלם את ההתחייבויות הקרובות בלי להסתמך על מכירת המלאי. הוא נותן תמונה שמרנית יותר של מצב הנזילות.</a:t>
            </a:r>
          </a:p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תשואה על ההון: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מראה כמה רווח החברה הצליחה לייצר ביחס לכסף שהבעלים השקיעו בה. ככל שהתשואה גבוהה יותר, ההון של הבעלים עובד בצורה יעילה יותר.</a:t>
            </a:r>
          </a:p>
          <a:p>
            <a:pPr rtl="1" algn="r"/>
            <a:r>
              <a:rPr sz="1250" b="1" lang="he-IL" altLang="en-US">
                <a:solidFill>
                  <a:srgbClr val="1A1A1A"/>
                </a:solidFill>
                <a:latin typeface="Arial"/>
                <a:cs typeface="Arial"/>
              </a:rPr>
              <a:t>שיעור רווח נקי: </a:t>
            </a:r>
            <a:r>
              <a:rPr sz="1250" b="0" lang="he-IL" altLang="en-US">
                <a:solidFill>
                  <a:srgbClr val="1A1A1A"/>
                </a:solidFill>
                <a:latin typeface="Arial"/>
                <a:cs typeface="Arial"/>
              </a:rPr>
              <a:t>מראה כמה כסף נשאר לחברה כרווח אחרי כל ההוצאות והמיסים, מתוך כל 100 ₪ של הכנסות. לדוגמה, שיעור של 8% פירושו כ־8 ₪ רווח נקי מכל 100 ₪ הכנסה.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חוב ומימון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987552"/>
            <a:ext cx="9997135" cy="27432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חוב פיננסי = אשראי בנקאי + הלוואות לזמן קצר וארוך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147" y="1280160"/>
            <a:ext cx="5524347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679631" y="128016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1587" y="1335024"/>
            <a:ext cx="5295747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חוב פיננסי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1587" y="1645919"/>
            <a:ext cx="5295747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3 מיליון 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1587" y="2084832"/>
            <a:ext cx="5295747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3.4 מיליון ₪  ·  ▼ 12%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280160"/>
            <a:ext cx="5524347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26683" y="1280160"/>
            <a:ext cx="54864" cy="118872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1335024"/>
            <a:ext cx="5295747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הוצאות מימון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1645919"/>
            <a:ext cx="5295747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B998B"/>
                </a:solidFill>
                <a:latin typeface="Arial"/>
                <a:cs typeface="Arial"/>
              </a:rPr>
              <a:t>310 אלף 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2084832"/>
            <a:ext cx="5295747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240 אלף ₪  ·  ▲ 29%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2724912"/>
            <a:ext cx="5394960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רכיבי החוב, באלפי ₪</a:t>
            </a:r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457200" y="3017520"/>
          <a:ext cx="5394960" cy="324611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9" name="Oval 18"/>
          <p:cNvSpPr/>
          <p:nvPr/>
        </p:nvSpPr>
        <p:spPr>
          <a:xfrm>
            <a:off x="11505895" y="2735453"/>
            <a:ext cx="182880" cy="182880"/>
          </a:xfrm>
          <a:prstGeom prst="ellipse">
            <a:avLst/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56655" y="2697480"/>
            <a:ext cx="5212079" cy="712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ירידה של כ־400 אלף ₪ בחוב הפיננסי בסוף השנה, הוצאות המימון עלו מ־240 אלף ₪ ל־310 אלף ₪ (29%). ייתכן שהדבר משקף ריבית גבוהה יותר או רמות חוב גבוהות יותר במהלך השנה.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השקעות והון עצמי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9086621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679631" y="1280160"/>
            <a:ext cx="54864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78061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סה"כ השקעות ורכוש קבוע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78061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F3A5F"/>
                </a:solidFill>
                <a:latin typeface="Arial"/>
                <a:cs typeface="Arial"/>
              </a:rPr>
              <a:t>3.1 מיליון 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8061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2.2 מיליון ₪  ·  ▲ 41%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147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03157" y="1280160"/>
            <a:ext cx="54864" cy="1188720"/>
          </a:xfrm>
          <a:prstGeom prst="rect">
            <a:avLst/>
          </a:prstGeom>
          <a:solidFill>
            <a:srgbClr val="1B9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1587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השקעה ברכוש קבוע השנה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1587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1B998B"/>
                </a:solidFill>
                <a:latin typeface="Arial"/>
                <a:cs typeface="Arial"/>
              </a:rPr>
              <a:t>1.2 מיליון 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1587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3333673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26683" y="1280160"/>
            <a:ext cx="54864" cy="1188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25113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דיבידנד ששולם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5113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F4A259"/>
                </a:solidFill>
                <a:latin typeface="Arial"/>
                <a:cs typeface="Arial"/>
              </a:rPr>
              <a:t>600 אלף 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25113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לפי דוח התזרים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1280160"/>
            <a:ext cx="2647873" cy="118872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050209" y="1280160"/>
            <a:ext cx="54864" cy="1188720"/>
          </a:xfrm>
          <a:prstGeom prst="rect">
            <a:avLst/>
          </a:prstGeom>
          <a:solidFill>
            <a:srgbClr val="6C5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1335024"/>
            <a:ext cx="2419273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500" b="1" lang="he-IL" altLang="en-US">
                <a:solidFill>
                  <a:srgbClr val="1A1A1A"/>
                </a:solidFill>
                <a:latin typeface="Arial"/>
                <a:cs typeface="Arial"/>
              </a:rPr>
              <a:t>הון עצמי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1645919"/>
            <a:ext cx="2419273" cy="45720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2600" b="1" lang="he-IL" altLang="en-US">
                <a:solidFill>
                  <a:srgbClr val="6C5B7B"/>
                </a:solidFill>
                <a:latin typeface="Arial"/>
                <a:cs typeface="Arial"/>
              </a:rPr>
              <a:t>5.2 מיליון ₪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2084832"/>
            <a:ext cx="2419273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2024: 4.9 מיליון ₪  ·  ▲ 6%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2724912"/>
            <a:ext cx="5394960" cy="310896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יתרות בסוף השנה, באלפי ₪</a:t>
            </a:r>
          </a:p>
        </p:txBody>
      </p:sp>
      <p:graphicFrame>
        <p:nvGraphicFramePr>
          <p:cNvPr id="27" name="Chart 26"/>
          <p:cNvGraphicFramePr>
            <a:graphicFrameLocks noGrp="1"/>
          </p:cNvGraphicFramePr>
          <p:nvPr/>
        </p:nvGraphicFramePr>
        <p:xfrm>
          <a:off x="457200" y="3017520"/>
          <a:ext cx="5394960" cy="324611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8" name="Oval 27"/>
          <p:cNvSpPr/>
          <p:nvPr/>
        </p:nvSpPr>
        <p:spPr>
          <a:xfrm>
            <a:off x="11505895" y="2735453"/>
            <a:ext cx="182880" cy="18288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56655" y="2697480"/>
            <a:ext cx="5212079" cy="934719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במהלך השנה השקיעה החברה כ־1.2 מיליון ₪ ברכוש קבוע, כ־6% מהמחזור (לעומת כ־600 אלף ₪ בשנה הקודמת). ההשקעה מסבירה חלק מהירידה במזומנים ואינה משקפת הוצאה שוטפת מלאה בדוח רווח והפסד.</a:t>
            </a:r>
          </a:p>
        </p:txBody>
      </p:sp>
      <p:sp>
        <p:nvSpPr>
          <p:cNvPr id="30" name="Oval 29"/>
          <p:cNvSpPr/>
          <p:nvPr/>
        </p:nvSpPr>
        <p:spPr>
          <a:xfrm>
            <a:off x="11505895" y="3871340"/>
            <a:ext cx="182880" cy="18288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56655" y="3833368"/>
            <a:ext cx="5212079" cy="712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400" b="0" lang="he-IL" altLang="en-US">
                <a:solidFill>
                  <a:srgbClr val="1A1A1A"/>
                </a:solidFill>
                <a:latin typeface="Arial"/>
                <a:cs typeface="Arial"/>
              </a:rPr>
              <a:t>ההון העצמי עלה מ־4.9 מיליון ₪ ל־5.2 מיליון ₪ בעקבות רווחי השנה (כ־895 אלף ₪), לאחר חלוקת דיבידנד של כ־600 אלף ₪ (כ־67% מהרווח הנקי) לפי דוח התזרים.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640080"/>
          </a:xfrm>
          <a:prstGeom prst="rect">
            <a:avLst/>
          </a:prstGeom>
          <a:noFill/>
        </p:spPr>
        <p:txBody>
          <a:bodyPr wrap="square" anchor="ctr" lIns="45720" rIns="45720" tIns="18288" bIns="18288"/>
          <a:lstStyle/>
          <a:p>
            <a:pPr rtl="1" algn="r"/>
            <a:r>
              <a:rPr sz="3000" b="1" lang="he-IL" altLang="en-US">
                <a:solidFill>
                  <a:srgbClr val="1F3A5F"/>
                </a:solidFill>
                <a:latin typeface="Arial"/>
                <a:cs typeface="Arial"/>
              </a:rPr>
              <a:t>7 נקודות שכדאי לדבר עליהן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37215" y="932688"/>
            <a:ext cx="1097280" cy="45720"/>
          </a:xfrm>
          <a:prstGeom prst="rect">
            <a:avLst/>
          </a:prstGeom>
          <a:solidFill>
            <a:srgbClr val="F4A2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6400800"/>
            <a:ext cx="10728655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אופק מערכות בע"מ  |  2025 מול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548640" cy="32004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200" b="0" lang="he-IL" altLang="en-US">
                <a:solidFill>
                  <a:srgbClr val="1A1A1A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6" name="Oval 5"/>
          <p:cNvSpPr/>
          <p:nvPr/>
        </p:nvSpPr>
        <p:spPr>
          <a:xfrm>
            <a:off x="11505895" y="1355915"/>
            <a:ext cx="182880" cy="18288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325880"/>
            <a:ext cx="10911535" cy="458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היחס השוטף (נכסים שוטפים חלקי התחייבויות שוטפות) עומד על 2.17, לעומת 2.52 בשנה הקודמת. יחס מעל 1 מסמן חוסן תזרימי: הנכסים השוטפים גבוהים בכ־4.7 מיליון ₪ מההתחייבויות לשנה הקרובה. (חושב מהסעיפים המוכרים במאזן)</a:t>
            </a:r>
          </a:p>
        </p:txBody>
      </p:sp>
      <p:sp>
        <p:nvSpPr>
          <p:cNvPr id="8" name="Oval 7"/>
          <p:cNvSpPr/>
          <p:nvPr/>
        </p:nvSpPr>
        <p:spPr>
          <a:xfrm>
            <a:off x="11505895" y="2015553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985518"/>
            <a:ext cx="10911535" cy="664845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הגידול של 12% במכירות, שיעור הרווח הגולמי ירד מ־37.0% ל־34.0%. אילו שיעור הרווח הגולמי של השנה הקודמת היה נשמר, הרווח הגולמי השנה היה גבוה בכ־605 אלף ₪. הירידה מצביעה על עלייה יחסית בעלויות הישירות או על שינוי בתמהיל המכירות; לקביעת הגורם יש לבחון את פירוט העלויות והמוצרים.</a:t>
            </a:r>
          </a:p>
        </p:txBody>
      </p:sp>
      <p:sp>
        <p:nvSpPr>
          <p:cNvPr id="10" name="Oval 9"/>
          <p:cNvSpPr/>
          <p:nvPr/>
        </p:nvSpPr>
        <p:spPr>
          <a:xfrm>
            <a:off x="11505895" y="2881566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851531"/>
            <a:ext cx="10911535" cy="458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המחזור גדל ב־12%, אך הרווח התפעולי ירד ב־28% – מ־2 מיליון ₪ ל־1.5 מיליון ₪. שיעור הרווח התפעולי ירד מ־11.3% ל־7.3%: מכל 100 ₪ מכירות נשאר פחות רווח מהפעילות.</a:t>
            </a:r>
          </a:p>
        </p:txBody>
      </p:sp>
      <p:sp>
        <p:nvSpPr>
          <p:cNvPr id="12" name="Oval 11"/>
          <p:cNvSpPr/>
          <p:nvPr/>
        </p:nvSpPr>
        <p:spPr>
          <a:xfrm>
            <a:off x="11505895" y="3541204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3511169"/>
            <a:ext cx="10911535" cy="458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רווח נקי של כ־895 אלף ₪, יתרת המזומנים ירדה בכ־2.3 מיליון ₪ (מ־3.2 מיליון ₪ ל־900 אלף ₪). הפער נובע בעיקר מגידול בהון החוזר (כ־1.3 מיליון ₪), השקעה ברכוש קבוע (כ־1.2 מיליון ₪) ודיבידנד ששולם (כ־600 אלף ₪).</a:t>
            </a:r>
          </a:p>
        </p:txBody>
      </p:sp>
      <p:sp>
        <p:nvSpPr>
          <p:cNvPr id="14" name="Oval 13"/>
          <p:cNvSpPr/>
          <p:nvPr/>
        </p:nvSpPr>
        <p:spPr>
          <a:xfrm>
            <a:off x="11505895" y="4200842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170807"/>
            <a:ext cx="10911535" cy="252095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הוצאות שכר עלו ב־22% (כ־550 אלף ₪), לעומת גידול של 12% בלבד במחזור. כתוצאה מכך משקלן עלה מ־13.9% ל־15.1% מהמכירות.</a:t>
            </a:r>
          </a:p>
        </p:txBody>
      </p:sp>
      <p:sp>
        <p:nvSpPr>
          <p:cNvPr id="16" name="Oval 15"/>
          <p:cNvSpPr/>
          <p:nvPr/>
        </p:nvSpPr>
        <p:spPr>
          <a:xfrm>
            <a:off x="11505895" y="4654105"/>
            <a:ext cx="182880" cy="182880"/>
          </a:xfrm>
          <a:prstGeom prst="ellipse">
            <a:avLst/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4624070"/>
            <a:ext cx="10911535" cy="458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למרות ירידה של כ־400 אלף ₪ בחוב הפיננסי בסוף השנה, הוצאות המימון עלו מ־240 אלף ₪ ל־310 אלף ₪ (29%). ייתכן שהדבר משקף ריבית גבוהה יותר או רמות חוב גבוהות יותר במהלך השנה.</a:t>
            </a:r>
          </a:p>
        </p:txBody>
      </p:sp>
      <p:sp>
        <p:nvSpPr>
          <p:cNvPr id="18" name="Oval 17"/>
          <p:cNvSpPr/>
          <p:nvPr/>
        </p:nvSpPr>
        <p:spPr>
          <a:xfrm>
            <a:off x="11505895" y="5313743"/>
            <a:ext cx="182880" cy="18288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5283708"/>
            <a:ext cx="10911535" cy="458470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ההון העצמי עלה מ־4.9 מיליון ₪ ל־5.2 מיליון ₪ בעקבות רווחי השנה (כ־895 אלף ₪), לאחר חלוקת דיבידנד של כ־600 אלף ₪ (כ־67% מהרווח הנקי) לפי דוח התזרים.</a:t>
            </a:r>
          </a:p>
        </p:txBody>
      </p:sp>
      <p:sp>
        <p:nvSpPr>
          <p:cNvPr id="20" name="Oval 19"/>
          <p:cNvSpPr/>
          <p:nvPr/>
        </p:nvSpPr>
        <p:spPr>
          <a:xfrm>
            <a:off x="11533327" y="6053328"/>
            <a:ext cx="182880" cy="182880"/>
          </a:xfrm>
          <a:prstGeom prst="ellipse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6863" y="5961888"/>
            <a:ext cx="1371600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מגמה חיובית</a:t>
            </a:r>
          </a:p>
        </p:txBody>
      </p:sp>
      <p:sp>
        <p:nvSpPr>
          <p:cNvPr id="22" name="Oval 21"/>
          <p:cNvSpPr/>
          <p:nvPr/>
        </p:nvSpPr>
        <p:spPr>
          <a:xfrm>
            <a:off x="9677095" y="6053328"/>
            <a:ext cx="182880" cy="182880"/>
          </a:xfrm>
          <a:prstGeom prst="ellipse">
            <a:avLst/>
          </a:prstGeom>
          <a:solidFill>
            <a:srgbClr val="C62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94015" y="5961888"/>
            <a:ext cx="1728216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מצריך תשומת לב</a:t>
            </a:r>
          </a:p>
        </p:txBody>
      </p:sp>
      <p:sp>
        <p:nvSpPr>
          <p:cNvPr id="24" name="Oval 23"/>
          <p:cNvSpPr/>
          <p:nvPr/>
        </p:nvSpPr>
        <p:spPr>
          <a:xfrm>
            <a:off x="7464247" y="6053328"/>
            <a:ext cx="182880" cy="182880"/>
          </a:xfrm>
          <a:prstGeom prst="ellipse">
            <a:avLst/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56655" y="5961888"/>
            <a:ext cx="1252728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כדאי לבדוק</a:t>
            </a:r>
          </a:p>
        </p:txBody>
      </p:sp>
      <p:sp>
        <p:nvSpPr>
          <p:cNvPr id="26" name="Oval 25"/>
          <p:cNvSpPr/>
          <p:nvPr/>
        </p:nvSpPr>
        <p:spPr>
          <a:xfrm>
            <a:off x="5726887" y="6053328"/>
            <a:ext cx="182880" cy="182880"/>
          </a:xfrm>
          <a:prstGeom prst="ellipse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38167" y="5961888"/>
            <a:ext cx="1133856" cy="329184"/>
          </a:xfrm>
          <a:prstGeom prst="rect">
            <a:avLst/>
          </a:prstGeom>
          <a:noFill/>
        </p:spPr>
        <p:txBody>
          <a:bodyPr wrap="square" anchor="t" lIns="45720" rIns="45720" tIns="18288" bIns="18288"/>
          <a:lstStyle/>
          <a:p>
            <a:pPr rtl="1" algn="r"/>
            <a:r>
              <a:rPr sz="1300" b="0" lang="he-IL" altLang="en-US">
                <a:solidFill>
                  <a:srgbClr val="1A1A1A"/>
                </a:solidFill>
                <a:latin typeface="Arial"/>
                <a:cs typeface="Arial"/>
              </a:rPr>
              <a:t>נתון חשוב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